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4" r:id="rId7"/>
    <p:sldId id="265" r:id="rId8"/>
    <p:sldId id="266" r:id="rId9"/>
    <p:sldId id="267" r:id="rId10"/>
    <p:sldId id="268" r:id="rId11"/>
    <p:sldId id="260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0" autoAdjust="0"/>
    <p:restoredTop sz="94660"/>
  </p:normalViewPr>
  <p:slideViewPr>
    <p:cSldViewPr>
      <p:cViewPr varScale="1">
        <p:scale>
          <a:sx n="70" d="100"/>
          <a:sy n="70" d="100"/>
        </p:scale>
        <p:origin x="118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23A38-1C11-43A3-B402-C648FF3C22E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2E2D4A1-1510-4684-8D1A-9AA25641C78C}">
      <dgm:prSet phldrT="[Text]"/>
      <dgm:spPr/>
      <dgm:t>
        <a:bodyPr/>
        <a:lstStyle/>
        <a:p>
          <a:r>
            <a:rPr lang="en-IN" dirty="0"/>
            <a:t>Expert Systems</a:t>
          </a:r>
        </a:p>
      </dgm:t>
    </dgm:pt>
    <dgm:pt modelId="{50A1F048-7A74-4D13-A8EF-188DBFD4A860}" type="parTrans" cxnId="{1FC62EEE-308D-4272-8314-24879428F7C6}">
      <dgm:prSet/>
      <dgm:spPr/>
      <dgm:t>
        <a:bodyPr/>
        <a:lstStyle/>
        <a:p>
          <a:endParaRPr lang="en-IN"/>
        </a:p>
      </dgm:t>
    </dgm:pt>
    <dgm:pt modelId="{FAA72532-DC6E-42FA-A2BA-21A142CF4B0D}" type="sibTrans" cxnId="{1FC62EEE-308D-4272-8314-24879428F7C6}">
      <dgm:prSet/>
      <dgm:spPr/>
      <dgm:t>
        <a:bodyPr/>
        <a:lstStyle/>
        <a:p>
          <a:endParaRPr lang="en-IN"/>
        </a:p>
      </dgm:t>
    </dgm:pt>
    <dgm:pt modelId="{215B8DD3-E4FA-42EF-920B-45480333B0C6}">
      <dgm:prSet phldrT="[Text]"/>
      <dgm:spPr/>
      <dgm:t>
        <a:bodyPr/>
        <a:lstStyle/>
        <a:p>
          <a:r>
            <a:rPr lang="en-IN" dirty="0"/>
            <a:t>Mobile agents move within the nodes of a network and are made dynamically during the runtime. </a:t>
          </a:r>
        </a:p>
      </dgm:t>
    </dgm:pt>
    <dgm:pt modelId="{3144035E-BB7B-42CA-BCD7-323C073610AE}" type="parTrans" cxnId="{D53CC8C6-DA2C-42BD-B27C-5FD3FD788FE8}">
      <dgm:prSet/>
      <dgm:spPr/>
      <dgm:t>
        <a:bodyPr/>
        <a:lstStyle/>
        <a:p>
          <a:endParaRPr lang="en-IN"/>
        </a:p>
      </dgm:t>
    </dgm:pt>
    <dgm:pt modelId="{877D8A95-7F05-4091-A0A5-EB8973603788}" type="sibTrans" cxnId="{D53CC8C6-DA2C-42BD-B27C-5FD3FD788FE8}">
      <dgm:prSet/>
      <dgm:spPr/>
      <dgm:t>
        <a:bodyPr/>
        <a:lstStyle/>
        <a:p>
          <a:endParaRPr lang="en-IN"/>
        </a:p>
      </dgm:t>
    </dgm:pt>
    <dgm:pt modelId="{5E78166A-D75C-4620-B665-9AAB36425FEF}">
      <dgm:prSet phldrT="[Text]"/>
      <dgm:spPr/>
      <dgm:t>
        <a:bodyPr/>
        <a:lstStyle/>
        <a:p>
          <a:r>
            <a:rPr lang="en-IN" dirty="0"/>
            <a:t>Fuzzy Logic based Systems</a:t>
          </a:r>
        </a:p>
      </dgm:t>
    </dgm:pt>
    <dgm:pt modelId="{93BEC81F-DDA1-4AF3-A8FA-C442C1C0F35B}" type="parTrans" cxnId="{517422B0-CE61-46FD-B32A-C8C3E6916680}">
      <dgm:prSet/>
      <dgm:spPr/>
      <dgm:t>
        <a:bodyPr/>
        <a:lstStyle/>
        <a:p>
          <a:endParaRPr lang="en-IN"/>
        </a:p>
      </dgm:t>
    </dgm:pt>
    <dgm:pt modelId="{F69D422F-E09A-447C-8C74-41AF371A9BFE}" type="sibTrans" cxnId="{517422B0-CE61-46FD-B32A-C8C3E6916680}">
      <dgm:prSet/>
      <dgm:spPr/>
      <dgm:t>
        <a:bodyPr/>
        <a:lstStyle/>
        <a:p>
          <a:endParaRPr lang="en-IN"/>
        </a:p>
      </dgm:t>
    </dgm:pt>
    <dgm:pt modelId="{D1FE90EE-F7C1-4FD0-93FE-13715ABD706F}">
      <dgm:prSet phldrT="[Text]"/>
      <dgm:spPr/>
      <dgm:t>
        <a:bodyPr/>
        <a:lstStyle/>
        <a:p>
          <a:r>
            <a:rPr lang="en-IN" dirty="0"/>
            <a:t>Fuzzy theory is used for building the support knowledge and heuristics of the high-level expert human.</a:t>
          </a:r>
        </a:p>
      </dgm:t>
    </dgm:pt>
    <dgm:pt modelId="{B53F4575-0650-4679-A4B9-2FF2BDF5ABA3}" type="parTrans" cxnId="{836234ED-1967-4325-BBDB-4934ACE408D9}">
      <dgm:prSet/>
      <dgm:spPr/>
      <dgm:t>
        <a:bodyPr/>
        <a:lstStyle/>
        <a:p>
          <a:endParaRPr lang="en-IN"/>
        </a:p>
      </dgm:t>
    </dgm:pt>
    <dgm:pt modelId="{EA6F4BF1-24CD-4B96-AB85-70FAF218F39D}" type="sibTrans" cxnId="{836234ED-1967-4325-BBDB-4934ACE408D9}">
      <dgm:prSet/>
      <dgm:spPr/>
      <dgm:t>
        <a:bodyPr/>
        <a:lstStyle/>
        <a:p>
          <a:endParaRPr lang="en-IN"/>
        </a:p>
      </dgm:t>
    </dgm:pt>
    <dgm:pt modelId="{7BE3F339-8ED7-4272-BBDD-A0E3E6058353}">
      <dgm:prSet phldrT="[Text]"/>
      <dgm:spPr/>
      <dgm:t>
        <a:bodyPr/>
        <a:lstStyle/>
        <a:p>
          <a:r>
            <a:rPr lang="en-IN" dirty="0"/>
            <a:t>Wireless Sensor based systems</a:t>
          </a:r>
        </a:p>
      </dgm:t>
    </dgm:pt>
    <dgm:pt modelId="{D37CCBB2-2C47-4C81-AE87-F594E5E04F69}" type="parTrans" cxnId="{B4AAE608-F846-4740-A58C-C9B5F4434915}">
      <dgm:prSet/>
      <dgm:spPr/>
      <dgm:t>
        <a:bodyPr/>
        <a:lstStyle/>
        <a:p>
          <a:endParaRPr lang="en-IN"/>
        </a:p>
      </dgm:t>
    </dgm:pt>
    <dgm:pt modelId="{E73EB655-B224-4C3C-8F66-158AEBFB11DD}" type="sibTrans" cxnId="{B4AAE608-F846-4740-A58C-C9B5F4434915}">
      <dgm:prSet/>
      <dgm:spPr/>
      <dgm:t>
        <a:bodyPr/>
        <a:lstStyle/>
        <a:p>
          <a:endParaRPr lang="en-IN"/>
        </a:p>
      </dgm:t>
    </dgm:pt>
    <dgm:pt modelId="{9A48EC97-C15A-470E-A0BD-FE69FC5D0F20}">
      <dgm:prSet phldrT="[Text]"/>
      <dgm:spPr/>
      <dgm:t>
        <a:bodyPr/>
        <a:lstStyle/>
        <a:p>
          <a:r>
            <a:rPr lang="en-IN" dirty="0"/>
            <a:t>A number of low cost sensor nodes make up a Wireless Sensor Network (WSN).</a:t>
          </a:r>
        </a:p>
      </dgm:t>
    </dgm:pt>
    <dgm:pt modelId="{97CC407D-DC6B-42BF-BBE4-B198D0ED0F0C}" type="parTrans" cxnId="{2631358D-2321-407F-95A0-FE8FC2630E0C}">
      <dgm:prSet/>
      <dgm:spPr/>
      <dgm:t>
        <a:bodyPr/>
        <a:lstStyle/>
        <a:p>
          <a:endParaRPr lang="en-IN"/>
        </a:p>
      </dgm:t>
    </dgm:pt>
    <dgm:pt modelId="{66F1B23C-EAC5-418E-A44C-FCCCB994DFAC}" type="sibTrans" cxnId="{2631358D-2321-407F-95A0-FE8FC2630E0C}">
      <dgm:prSet/>
      <dgm:spPr/>
      <dgm:t>
        <a:bodyPr/>
        <a:lstStyle/>
        <a:p>
          <a:endParaRPr lang="en-IN"/>
        </a:p>
      </dgm:t>
    </dgm:pt>
    <dgm:pt modelId="{75F4C605-622E-4B33-8A2B-D6A789E0B22E}">
      <dgm:prSet phldrT="[Text]"/>
      <dgm:spPr/>
      <dgm:t>
        <a:bodyPr/>
        <a:lstStyle/>
        <a:p>
          <a:r>
            <a:rPr lang="en-IN" dirty="0"/>
            <a:t>These systems are not architected for car parking management, though they are effective for checking traffic and road condition.</a:t>
          </a:r>
        </a:p>
      </dgm:t>
    </dgm:pt>
    <dgm:pt modelId="{2B3F59EE-E86E-45F3-8701-A236E573AADE}" type="parTrans" cxnId="{8D14E2E1-7B16-4D66-990E-8ADCF1398291}">
      <dgm:prSet/>
      <dgm:spPr/>
      <dgm:t>
        <a:bodyPr/>
        <a:lstStyle/>
        <a:p>
          <a:endParaRPr lang="en-IN"/>
        </a:p>
      </dgm:t>
    </dgm:pt>
    <dgm:pt modelId="{E480D806-D81E-48B7-958A-EA82E4B66F67}" type="sibTrans" cxnId="{8D14E2E1-7B16-4D66-990E-8ADCF1398291}">
      <dgm:prSet/>
      <dgm:spPr/>
      <dgm:t>
        <a:bodyPr/>
        <a:lstStyle/>
        <a:p>
          <a:endParaRPr lang="en-IN"/>
        </a:p>
      </dgm:t>
    </dgm:pt>
    <dgm:pt modelId="{BF616662-1DF9-4C74-967F-250B252817E6}">
      <dgm:prSet phldrT="[Text]"/>
      <dgm:spPr/>
      <dgm:t>
        <a:bodyPr/>
        <a:lstStyle/>
        <a:p>
          <a:r>
            <a:rPr lang="en-IN"/>
            <a:t>Sent to destination systems for performing different tasks with the up to date code and algorithm. </a:t>
          </a:r>
          <a:endParaRPr lang="en-IN" dirty="0"/>
        </a:p>
      </dgm:t>
    </dgm:pt>
    <dgm:pt modelId="{09A7F14B-9A80-496B-8C14-346060456E7A}" type="parTrans" cxnId="{B73A00C9-A027-45C0-B16A-9B4CFCDE70E9}">
      <dgm:prSet/>
      <dgm:spPr/>
      <dgm:t>
        <a:bodyPr/>
        <a:lstStyle/>
        <a:p>
          <a:endParaRPr lang="en-IN"/>
        </a:p>
      </dgm:t>
    </dgm:pt>
    <dgm:pt modelId="{6FA2AC34-2ECC-4268-8AE1-21144D4A0541}" type="sibTrans" cxnId="{B73A00C9-A027-45C0-B16A-9B4CFCDE70E9}">
      <dgm:prSet/>
      <dgm:spPr/>
      <dgm:t>
        <a:bodyPr/>
        <a:lstStyle/>
        <a:p>
          <a:endParaRPr lang="en-IN"/>
        </a:p>
      </dgm:t>
    </dgm:pt>
    <dgm:pt modelId="{74BB2C1F-4AA1-406E-9088-6C1CDD352966}" type="pres">
      <dgm:prSet presAssocID="{98A23A38-1C11-43A3-B402-C648FF3C22E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32D4B24-9460-474B-841E-7554F54E72D5}" type="pres">
      <dgm:prSet presAssocID="{F2E2D4A1-1510-4684-8D1A-9AA25641C78C}" presName="composite" presStyleCnt="0"/>
      <dgm:spPr/>
    </dgm:pt>
    <dgm:pt modelId="{A38123DD-CD19-4FB3-8D84-6A8004CEC943}" type="pres">
      <dgm:prSet presAssocID="{F2E2D4A1-1510-4684-8D1A-9AA25641C78C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86D3DA-A413-49A0-8E6E-996449A1C81C}" type="pres">
      <dgm:prSet presAssocID="{F2E2D4A1-1510-4684-8D1A-9AA25641C78C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9F75AF3-FCD5-4D3A-B91A-B1C97E18E35B}" type="pres">
      <dgm:prSet presAssocID="{FAA72532-DC6E-42FA-A2BA-21A142CF4B0D}" presName="sp" presStyleCnt="0"/>
      <dgm:spPr/>
    </dgm:pt>
    <dgm:pt modelId="{ACA87816-534D-4988-A629-39B6634B1703}" type="pres">
      <dgm:prSet presAssocID="{5E78166A-D75C-4620-B665-9AAB36425FEF}" presName="composite" presStyleCnt="0"/>
      <dgm:spPr/>
    </dgm:pt>
    <dgm:pt modelId="{05DBC3D2-DC3C-42FE-B197-3BC59AAD3150}" type="pres">
      <dgm:prSet presAssocID="{5E78166A-D75C-4620-B665-9AAB36425FEF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4C1A4EC-D90F-4C1E-B85D-8B4015F4A167}" type="pres">
      <dgm:prSet presAssocID="{5E78166A-D75C-4620-B665-9AAB36425FE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0810329-CD00-4F3D-8684-93AF168A5507}" type="pres">
      <dgm:prSet presAssocID="{F69D422F-E09A-447C-8C74-41AF371A9BFE}" presName="sp" presStyleCnt="0"/>
      <dgm:spPr/>
    </dgm:pt>
    <dgm:pt modelId="{DD2C5677-B3AD-4BE2-AA34-5E7C00D8FD5B}" type="pres">
      <dgm:prSet presAssocID="{7BE3F339-8ED7-4272-BBDD-A0E3E6058353}" presName="composite" presStyleCnt="0"/>
      <dgm:spPr/>
    </dgm:pt>
    <dgm:pt modelId="{4FD9CE04-ECCF-4985-BC71-13BA34622F2E}" type="pres">
      <dgm:prSet presAssocID="{7BE3F339-8ED7-4272-BBDD-A0E3E605835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D60AD3-E8CC-4B5B-BE8A-870291F7B1A8}" type="pres">
      <dgm:prSet presAssocID="{7BE3F339-8ED7-4272-BBDD-A0E3E605835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73A00C9-A027-45C0-B16A-9B4CFCDE70E9}" srcId="{F2E2D4A1-1510-4684-8D1A-9AA25641C78C}" destId="{BF616662-1DF9-4C74-967F-250B252817E6}" srcOrd="1" destOrd="0" parTransId="{09A7F14B-9A80-496B-8C14-346060456E7A}" sibTransId="{6FA2AC34-2ECC-4268-8AE1-21144D4A0541}"/>
    <dgm:cxn modelId="{F7BD2FF0-56BB-4EFA-90EB-23AF2A68598B}" type="presOf" srcId="{D1FE90EE-F7C1-4FD0-93FE-13715ABD706F}" destId="{D4C1A4EC-D90F-4C1E-B85D-8B4015F4A167}" srcOrd="0" destOrd="0" presId="urn:microsoft.com/office/officeart/2005/8/layout/chevron2"/>
    <dgm:cxn modelId="{1FC62EEE-308D-4272-8314-24879428F7C6}" srcId="{98A23A38-1C11-43A3-B402-C648FF3C22E5}" destId="{F2E2D4A1-1510-4684-8D1A-9AA25641C78C}" srcOrd="0" destOrd="0" parTransId="{50A1F048-7A74-4D13-A8EF-188DBFD4A860}" sibTransId="{FAA72532-DC6E-42FA-A2BA-21A142CF4B0D}"/>
    <dgm:cxn modelId="{517422B0-CE61-46FD-B32A-C8C3E6916680}" srcId="{98A23A38-1C11-43A3-B402-C648FF3C22E5}" destId="{5E78166A-D75C-4620-B665-9AAB36425FEF}" srcOrd="1" destOrd="0" parTransId="{93BEC81F-DDA1-4AF3-A8FA-C442C1C0F35B}" sibTransId="{F69D422F-E09A-447C-8C74-41AF371A9BFE}"/>
    <dgm:cxn modelId="{D53CC8C6-DA2C-42BD-B27C-5FD3FD788FE8}" srcId="{F2E2D4A1-1510-4684-8D1A-9AA25641C78C}" destId="{215B8DD3-E4FA-42EF-920B-45480333B0C6}" srcOrd="0" destOrd="0" parTransId="{3144035E-BB7B-42CA-BCD7-323C073610AE}" sibTransId="{877D8A95-7F05-4091-A0A5-EB8973603788}"/>
    <dgm:cxn modelId="{2631358D-2321-407F-95A0-FE8FC2630E0C}" srcId="{7BE3F339-8ED7-4272-BBDD-A0E3E6058353}" destId="{9A48EC97-C15A-470E-A0BD-FE69FC5D0F20}" srcOrd="0" destOrd="0" parTransId="{97CC407D-DC6B-42BF-BBE4-B198D0ED0F0C}" sibTransId="{66F1B23C-EAC5-418E-A44C-FCCCB994DFAC}"/>
    <dgm:cxn modelId="{CD1D5EB2-65EF-40EC-B213-5E0DF584C5EC}" type="presOf" srcId="{5E78166A-D75C-4620-B665-9AAB36425FEF}" destId="{05DBC3D2-DC3C-42FE-B197-3BC59AAD3150}" srcOrd="0" destOrd="0" presId="urn:microsoft.com/office/officeart/2005/8/layout/chevron2"/>
    <dgm:cxn modelId="{8D14E2E1-7B16-4D66-990E-8ADCF1398291}" srcId="{7BE3F339-8ED7-4272-BBDD-A0E3E6058353}" destId="{75F4C605-622E-4B33-8A2B-D6A789E0B22E}" srcOrd="1" destOrd="0" parTransId="{2B3F59EE-E86E-45F3-8701-A236E573AADE}" sibTransId="{E480D806-D81E-48B7-958A-EA82E4B66F67}"/>
    <dgm:cxn modelId="{06EFAF92-3547-4BD1-B8D4-D98DCF283518}" type="presOf" srcId="{75F4C605-622E-4B33-8A2B-D6A789E0B22E}" destId="{FBD60AD3-E8CC-4B5B-BE8A-870291F7B1A8}" srcOrd="0" destOrd="1" presId="urn:microsoft.com/office/officeart/2005/8/layout/chevron2"/>
    <dgm:cxn modelId="{EC985C3F-831F-483C-AD1C-6DA56CA254DA}" type="presOf" srcId="{9A48EC97-C15A-470E-A0BD-FE69FC5D0F20}" destId="{FBD60AD3-E8CC-4B5B-BE8A-870291F7B1A8}" srcOrd="0" destOrd="0" presId="urn:microsoft.com/office/officeart/2005/8/layout/chevron2"/>
    <dgm:cxn modelId="{9DDFF02F-519E-4F88-AEA4-129C0C480E60}" type="presOf" srcId="{98A23A38-1C11-43A3-B402-C648FF3C22E5}" destId="{74BB2C1F-4AA1-406E-9088-6C1CDD352966}" srcOrd="0" destOrd="0" presId="urn:microsoft.com/office/officeart/2005/8/layout/chevron2"/>
    <dgm:cxn modelId="{DBF3047B-60D9-49EB-B1BF-CF26C86E78D5}" type="presOf" srcId="{F2E2D4A1-1510-4684-8D1A-9AA25641C78C}" destId="{A38123DD-CD19-4FB3-8D84-6A8004CEC943}" srcOrd="0" destOrd="0" presId="urn:microsoft.com/office/officeart/2005/8/layout/chevron2"/>
    <dgm:cxn modelId="{CE1C6B0A-45C0-494A-A7DC-B0F09456BA6E}" type="presOf" srcId="{BF616662-1DF9-4C74-967F-250B252817E6}" destId="{8486D3DA-A413-49A0-8E6E-996449A1C81C}" srcOrd="0" destOrd="1" presId="urn:microsoft.com/office/officeart/2005/8/layout/chevron2"/>
    <dgm:cxn modelId="{585CF857-C1CA-4F5F-93D3-AD588E8BCF9D}" type="presOf" srcId="{215B8DD3-E4FA-42EF-920B-45480333B0C6}" destId="{8486D3DA-A413-49A0-8E6E-996449A1C81C}" srcOrd="0" destOrd="0" presId="urn:microsoft.com/office/officeart/2005/8/layout/chevron2"/>
    <dgm:cxn modelId="{B4AAE608-F846-4740-A58C-C9B5F4434915}" srcId="{98A23A38-1C11-43A3-B402-C648FF3C22E5}" destId="{7BE3F339-8ED7-4272-BBDD-A0E3E6058353}" srcOrd="2" destOrd="0" parTransId="{D37CCBB2-2C47-4C81-AE87-F594E5E04F69}" sibTransId="{E73EB655-B224-4C3C-8F66-158AEBFB11DD}"/>
    <dgm:cxn modelId="{836234ED-1967-4325-BBDB-4934ACE408D9}" srcId="{5E78166A-D75C-4620-B665-9AAB36425FEF}" destId="{D1FE90EE-F7C1-4FD0-93FE-13715ABD706F}" srcOrd="0" destOrd="0" parTransId="{B53F4575-0650-4679-A4B9-2FF2BDF5ABA3}" sibTransId="{EA6F4BF1-24CD-4B96-AB85-70FAF218F39D}"/>
    <dgm:cxn modelId="{C825291C-2CF6-4022-8FDB-E6EF2F561168}" type="presOf" srcId="{7BE3F339-8ED7-4272-BBDD-A0E3E6058353}" destId="{4FD9CE04-ECCF-4985-BC71-13BA34622F2E}" srcOrd="0" destOrd="0" presId="urn:microsoft.com/office/officeart/2005/8/layout/chevron2"/>
    <dgm:cxn modelId="{4E1D923F-72AA-42FA-93A0-093ED93C49E2}" type="presParOf" srcId="{74BB2C1F-4AA1-406E-9088-6C1CDD352966}" destId="{132D4B24-9460-474B-841E-7554F54E72D5}" srcOrd="0" destOrd="0" presId="urn:microsoft.com/office/officeart/2005/8/layout/chevron2"/>
    <dgm:cxn modelId="{CE8C6671-AD43-4A05-89C0-3A8D86E954CE}" type="presParOf" srcId="{132D4B24-9460-474B-841E-7554F54E72D5}" destId="{A38123DD-CD19-4FB3-8D84-6A8004CEC943}" srcOrd="0" destOrd="0" presId="urn:microsoft.com/office/officeart/2005/8/layout/chevron2"/>
    <dgm:cxn modelId="{5E818A11-C0AD-4E74-BCDA-BE5F0D88C69A}" type="presParOf" srcId="{132D4B24-9460-474B-841E-7554F54E72D5}" destId="{8486D3DA-A413-49A0-8E6E-996449A1C81C}" srcOrd="1" destOrd="0" presId="urn:microsoft.com/office/officeart/2005/8/layout/chevron2"/>
    <dgm:cxn modelId="{8C345997-BC3A-4B22-985B-B2130E21DA3D}" type="presParOf" srcId="{74BB2C1F-4AA1-406E-9088-6C1CDD352966}" destId="{29F75AF3-FCD5-4D3A-B91A-B1C97E18E35B}" srcOrd="1" destOrd="0" presId="urn:microsoft.com/office/officeart/2005/8/layout/chevron2"/>
    <dgm:cxn modelId="{ADBB445F-74CD-4628-B457-8DE8B2111B21}" type="presParOf" srcId="{74BB2C1F-4AA1-406E-9088-6C1CDD352966}" destId="{ACA87816-534D-4988-A629-39B6634B1703}" srcOrd="2" destOrd="0" presId="urn:microsoft.com/office/officeart/2005/8/layout/chevron2"/>
    <dgm:cxn modelId="{8EDCA666-329A-43BB-BC9B-E8105E73C9A9}" type="presParOf" srcId="{ACA87816-534D-4988-A629-39B6634B1703}" destId="{05DBC3D2-DC3C-42FE-B197-3BC59AAD3150}" srcOrd="0" destOrd="0" presId="urn:microsoft.com/office/officeart/2005/8/layout/chevron2"/>
    <dgm:cxn modelId="{99239EF7-9AEA-40EB-B47F-EA4DDA72C5EE}" type="presParOf" srcId="{ACA87816-534D-4988-A629-39B6634B1703}" destId="{D4C1A4EC-D90F-4C1E-B85D-8B4015F4A167}" srcOrd="1" destOrd="0" presId="urn:microsoft.com/office/officeart/2005/8/layout/chevron2"/>
    <dgm:cxn modelId="{3132C701-2550-44AC-8907-0223F0015E33}" type="presParOf" srcId="{74BB2C1F-4AA1-406E-9088-6C1CDD352966}" destId="{F0810329-CD00-4F3D-8684-93AF168A5507}" srcOrd="3" destOrd="0" presId="urn:microsoft.com/office/officeart/2005/8/layout/chevron2"/>
    <dgm:cxn modelId="{FA793341-7FCB-4C00-AD5D-408F133E0801}" type="presParOf" srcId="{74BB2C1F-4AA1-406E-9088-6C1CDD352966}" destId="{DD2C5677-B3AD-4BE2-AA34-5E7C00D8FD5B}" srcOrd="4" destOrd="0" presId="urn:microsoft.com/office/officeart/2005/8/layout/chevron2"/>
    <dgm:cxn modelId="{F5DF92E9-007B-47C3-8F1A-EBC1ECE15C83}" type="presParOf" srcId="{DD2C5677-B3AD-4BE2-AA34-5E7C00D8FD5B}" destId="{4FD9CE04-ECCF-4985-BC71-13BA34622F2E}" srcOrd="0" destOrd="0" presId="urn:microsoft.com/office/officeart/2005/8/layout/chevron2"/>
    <dgm:cxn modelId="{8079484A-F59D-4DD4-88B2-BF60B4ACC1F4}" type="presParOf" srcId="{DD2C5677-B3AD-4BE2-AA34-5E7C00D8FD5B}" destId="{FBD60AD3-E8CC-4B5B-BE8A-870291F7B1A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092BD0-7BF0-4EC5-AFA6-3B70A80D489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9D99494-3304-4BBA-926B-2D464CBD5212}">
      <dgm:prSet phldrT="[Text]"/>
      <dgm:spPr/>
      <dgm:t>
        <a:bodyPr/>
        <a:lstStyle/>
        <a:p>
          <a:r>
            <a:rPr lang="en-IN" dirty="0"/>
            <a:t>GPS Based Systems</a:t>
          </a:r>
        </a:p>
      </dgm:t>
    </dgm:pt>
    <dgm:pt modelId="{D4BA3D2C-ECFE-4C74-8899-59C0853A85F8}" type="parTrans" cxnId="{4D788FA3-9165-4671-9285-CFE48A96D477}">
      <dgm:prSet/>
      <dgm:spPr/>
      <dgm:t>
        <a:bodyPr/>
        <a:lstStyle/>
        <a:p>
          <a:endParaRPr lang="en-IN"/>
        </a:p>
      </dgm:t>
    </dgm:pt>
    <dgm:pt modelId="{4DB7EF37-3BB7-4E83-9893-AE7E472D2CD2}" type="sibTrans" cxnId="{4D788FA3-9165-4671-9285-CFE48A96D477}">
      <dgm:prSet/>
      <dgm:spPr/>
      <dgm:t>
        <a:bodyPr/>
        <a:lstStyle/>
        <a:p>
          <a:endParaRPr lang="en-IN"/>
        </a:p>
      </dgm:t>
    </dgm:pt>
    <dgm:pt modelId="{2C2CAB53-092C-454D-9A8D-D23B9D744921}">
      <dgm:prSet phldrT="[Text]"/>
      <dgm:spPr/>
      <dgm:t>
        <a:bodyPr/>
        <a:lstStyle/>
        <a:p>
          <a:r>
            <a:rPr lang="en-IN" dirty="0"/>
            <a:t>The information about the location and availability of a parking space near the destination is provided to the drivers by the current GPS-based vehicle navigation system.</a:t>
          </a:r>
        </a:p>
      </dgm:t>
    </dgm:pt>
    <dgm:pt modelId="{111F7944-F7FB-44AF-8683-74497D51DDD5}" type="parTrans" cxnId="{BDE1490E-E610-4931-AB5E-096D4CE2F332}">
      <dgm:prSet/>
      <dgm:spPr/>
      <dgm:t>
        <a:bodyPr/>
        <a:lstStyle/>
        <a:p>
          <a:endParaRPr lang="en-IN"/>
        </a:p>
      </dgm:t>
    </dgm:pt>
    <dgm:pt modelId="{CCC04A46-79BF-4A1A-BB11-6DB008359A01}" type="sibTrans" cxnId="{BDE1490E-E610-4931-AB5E-096D4CE2F332}">
      <dgm:prSet/>
      <dgm:spPr/>
      <dgm:t>
        <a:bodyPr/>
        <a:lstStyle/>
        <a:p>
          <a:endParaRPr lang="en-IN"/>
        </a:p>
      </dgm:t>
    </dgm:pt>
    <dgm:pt modelId="{1DB54490-75C2-445D-AFE1-E409931FE259}">
      <dgm:prSet phldrT="[Text]"/>
      <dgm:spPr/>
      <dgm:t>
        <a:bodyPr/>
        <a:lstStyle/>
        <a:p>
          <a:r>
            <a:rPr lang="en-IN" dirty="0"/>
            <a:t>Vehicular Communication Systems</a:t>
          </a:r>
        </a:p>
      </dgm:t>
    </dgm:pt>
    <dgm:pt modelId="{EF2CC640-F43D-4C1F-B4EF-640BD49A7A62}" type="parTrans" cxnId="{E050482F-F298-4194-8A68-608E0044B252}">
      <dgm:prSet/>
      <dgm:spPr/>
      <dgm:t>
        <a:bodyPr/>
        <a:lstStyle/>
        <a:p>
          <a:endParaRPr lang="en-IN"/>
        </a:p>
      </dgm:t>
    </dgm:pt>
    <dgm:pt modelId="{EB5A5F55-3C5F-4D16-9C80-29E2438E9712}" type="sibTrans" cxnId="{E050482F-F298-4194-8A68-608E0044B252}">
      <dgm:prSet/>
      <dgm:spPr/>
      <dgm:t>
        <a:bodyPr/>
        <a:lstStyle/>
        <a:p>
          <a:endParaRPr lang="en-IN"/>
        </a:p>
      </dgm:t>
    </dgm:pt>
    <dgm:pt modelId="{49956AC5-839C-488F-A807-43ABB140B401}">
      <dgm:prSet phldrT="[Text]"/>
      <dgm:spPr/>
      <dgm:t>
        <a:bodyPr/>
        <a:lstStyle/>
        <a:p>
          <a:r>
            <a:rPr lang="en-IN" dirty="0"/>
            <a:t>This scheme provides the real-time parking navigation service, intelligent antitheft protection, and friendly parking information dissemination to the driver.</a:t>
          </a:r>
        </a:p>
      </dgm:t>
    </dgm:pt>
    <dgm:pt modelId="{0590A3AD-2735-4B56-906B-E6B62F442A90}" type="parTrans" cxnId="{0B993325-33C5-4935-9173-6472DE9F29BF}">
      <dgm:prSet/>
      <dgm:spPr/>
      <dgm:t>
        <a:bodyPr/>
        <a:lstStyle/>
        <a:p>
          <a:endParaRPr lang="en-IN"/>
        </a:p>
      </dgm:t>
    </dgm:pt>
    <dgm:pt modelId="{714CBC69-4DAF-4D94-9BA3-FD45D33BAD36}" type="sibTrans" cxnId="{0B993325-33C5-4935-9173-6472DE9F29BF}">
      <dgm:prSet/>
      <dgm:spPr/>
      <dgm:t>
        <a:bodyPr/>
        <a:lstStyle/>
        <a:p>
          <a:endParaRPr lang="en-IN"/>
        </a:p>
      </dgm:t>
    </dgm:pt>
    <dgm:pt modelId="{7BFF8713-EC35-4785-8A48-91C13216286C}">
      <dgm:prSet phldrT="[Text]"/>
      <dgm:spPr/>
      <dgm:t>
        <a:bodyPr/>
        <a:lstStyle/>
        <a:p>
          <a:r>
            <a:rPr lang="en-IN" dirty="0"/>
            <a:t>Vision based Systems</a:t>
          </a:r>
        </a:p>
      </dgm:t>
    </dgm:pt>
    <dgm:pt modelId="{E72DD798-6A08-4091-8346-4F1AB10EA0E1}" type="parTrans" cxnId="{C121C15E-FF1E-4223-89FC-E9E5D6CB8A45}">
      <dgm:prSet/>
      <dgm:spPr/>
      <dgm:t>
        <a:bodyPr/>
        <a:lstStyle/>
        <a:p>
          <a:endParaRPr lang="en-IN"/>
        </a:p>
      </dgm:t>
    </dgm:pt>
    <dgm:pt modelId="{3AE6CEB6-461B-4CEF-ABAE-2233D2708432}" type="sibTrans" cxnId="{C121C15E-FF1E-4223-89FC-E9E5D6CB8A45}">
      <dgm:prSet/>
      <dgm:spPr/>
      <dgm:t>
        <a:bodyPr/>
        <a:lstStyle/>
        <a:p>
          <a:endParaRPr lang="en-IN"/>
        </a:p>
      </dgm:t>
    </dgm:pt>
    <dgm:pt modelId="{69C070DD-FDD2-4314-A962-2055D165060F}">
      <dgm:prSet phldrT="[Text]"/>
      <dgm:spPr/>
      <dgm:t>
        <a:bodyPr/>
        <a:lstStyle/>
        <a:p>
          <a:r>
            <a:rPr lang="en-IN" dirty="0"/>
            <a:t>. Every car has a unique Vehicle Identification Number (VID) associated with it. For overcoming the common discrepancies of the existing vision based target parking position labelled methods in dark indoor parking sites, it proposes a light stripe projection based free parking space recognition method. For recognition of the 3D information of parking site, light stripe projection method is also used. </a:t>
          </a:r>
        </a:p>
      </dgm:t>
    </dgm:pt>
    <dgm:pt modelId="{8094DA16-82F4-4DEE-8DFB-E4E0EE515B5A}" type="parTrans" cxnId="{AE93AB70-C4C6-431B-88C3-C07251B62CA6}">
      <dgm:prSet/>
      <dgm:spPr/>
      <dgm:t>
        <a:bodyPr/>
        <a:lstStyle/>
        <a:p>
          <a:endParaRPr lang="en-IN"/>
        </a:p>
      </dgm:t>
    </dgm:pt>
    <dgm:pt modelId="{AF38985E-397D-4612-A8F2-60B707D97CEF}" type="sibTrans" cxnId="{AE93AB70-C4C6-431B-88C3-C07251B62CA6}">
      <dgm:prSet/>
      <dgm:spPr/>
      <dgm:t>
        <a:bodyPr/>
        <a:lstStyle/>
        <a:p>
          <a:endParaRPr lang="en-IN"/>
        </a:p>
      </dgm:t>
    </dgm:pt>
    <dgm:pt modelId="{48317F80-21DB-4757-9668-C3C8F4A63033}" type="pres">
      <dgm:prSet presAssocID="{5D092BD0-7BF0-4EC5-AFA6-3B70A80D489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C1F8741-8264-40AB-8360-6E86A5B3C014}" type="pres">
      <dgm:prSet presAssocID="{09D99494-3304-4BBA-926B-2D464CBD5212}" presName="composite" presStyleCnt="0"/>
      <dgm:spPr/>
    </dgm:pt>
    <dgm:pt modelId="{4299304D-D997-47E3-8681-9A7F40E480BB}" type="pres">
      <dgm:prSet presAssocID="{09D99494-3304-4BBA-926B-2D464CBD5212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8E1C3C2-2832-486B-BA51-F9F062B81EDA}" type="pres">
      <dgm:prSet presAssocID="{09D99494-3304-4BBA-926B-2D464CBD521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5B709D7-EC6F-4522-BC81-1BAC734AB57D}" type="pres">
      <dgm:prSet presAssocID="{4DB7EF37-3BB7-4E83-9893-AE7E472D2CD2}" presName="sp" presStyleCnt="0"/>
      <dgm:spPr/>
    </dgm:pt>
    <dgm:pt modelId="{D56ED5D4-6A9E-42BF-9615-DBCA9C5FB4D6}" type="pres">
      <dgm:prSet presAssocID="{1DB54490-75C2-445D-AFE1-E409931FE259}" presName="composite" presStyleCnt="0"/>
      <dgm:spPr/>
    </dgm:pt>
    <dgm:pt modelId="{92B3B4A0-3A61-4DB9-8D13-5C574578CF58}" type="pres">
      <dgm:prSet presAssocID="{1DB54490-75C2-445D-AFE1-E409931FE25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2284C8F-E4D6-4664-AC7C-2309AC3522F4}" type="pres">
      <dgm:prSet presAssocID="{1DB54490-75C2-445D-AFE1-E409931FE25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45AC0E3-9960-4831-8ACC-26AF8386AE6B}" type="pres">
      <dgm:prSet presAssocID="{EB5A5F55-3C5F-4D16-9C80-29E2438E9712}" presName="sp" presStyleCnt="0"/>
      <dgm:spPr/>
    </dgm:pt>
    <dgm:pt modelId="{ABE78453-6188-48E1-96F4-7A7F55532777}" type="pres">
      <dgm:prSet presAssocID="{7BFF8713-EC35-4785-8A48-91C13216286C}" presName="composite" presStyleCnt="0"/>
      <dgm:spPr/>
    </dgm:pt>
    <dgm:pt modelId="{D0CE571D-8295-4130-906E-484D22297809}" type="pres">
      <dgm:prSet presAssocID="{7BFF8713-EC35-4785-8A48-91C13216286C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5D83339-B5DE-43B2-85D0-D18C2FCC0E33}" type="pres">
      <dgm:prSet presAssocID="{7BFF8713-EC35-4785-8A48-91C13216286C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ED7AD6B-DACA-4B71-9954-1DB315F0E9DF}" type="presOf" srcId="{5D092BD0-7BF0-4EC5-AFA6-3B70A80D489E}" destId="{48317F80-21DB-4757-9668-C3C8F4A63033}" srcOrd="0" destOrd="0" presId="urn:microsoft.com/office/officeart/2005/8/layout/chevron2"/>
    <dgm:cxn modelId="{CFA6C516-2499-4295-86A6-EE3B1826FF41}" type="presOf" srcId="{49956AC5-839C-488F-A807-43ABB140B401}" destId="{22284C8F-E4D6-4664-AC7C-2309AC3522F4}" srcOrd="0" destOrd="0" presId="urn:microsoft.com/office/officeart/2005/8/layout/chevron2"/>
    <dgm:cxn modelId="{BC3339B6-1DB4-4201-B05D-29DB8C0E8302}" type="presOf" srcId="{09D99494-3304-4BBA-926B-2D464CBD5212}" destId="{4299304D-D997-47E3-8681-9A7F40E480BB}" srcOrd="0" destOrd="0" presId="urn:microsoft.com/office/officeart/2005/8/layout/chevron2"/>
    <dgm:cxn modelId="{C121C15E-FF1E-4223-89FC-E9E5D6CB8A45}" srcId="{5D092BD0-7BF0-4EC5-AFA6-3B70A80D489E}" destId="{7BFF8713-EC35-4785-8A48-91C13216286C}" srcOrd="2" destOrd="0" parTransId="{E72DD798-6A08-4091-8346-4F1AB10EA0E1}" sibTransId="{3AE6CEB6-461B-4CEF-ABAE-2233D2708432}"/>
    <dgm:cxn modelId="{FFB478F7-C9E3-4066-BE9C-C530D2132310}" type="presOf" srcId="{1DB54490-75C2-445D-AFE1-E409931FE259}" destId="{92B3B4A0-3A61-4DB9-8D13-5C574578CF58}" srcOrd="0" destOrd="0" presId="urn:microsoft.com/office/officeart/2005/8/layout/chevron2"/>
    <dgm:cxn modelId="{E050482F-F298-4194-8A68-608E0044B252}" srcId="{5D092BD0-7BF0-4EC5-AFA6-3B70A80D489E}" destId="{1DB54490-75C2-445D-AFE1-E409931FE259}" srcOrd="1" destOrd="0" parTransId="{EF2CC640-F43D-4C1F-B4EF-640BD49A7A62}" sibTransId="{EB5A5F55-3C5F-4D16-9C80-29E2438E9712}"/>
    <dgm:cxn modelId="{0B993325-33C5-4935-9173-6472DE9F29BF}" srcId="{1DB54490-75C2-445D-AFE1-E409931FE259}" destId="{49956AC5-839C-488F-A807-43ABB140B401}" srcOrd="0" destOrd="0" parTransId="{0590A3AD-2735-4B56-906B-E6B62F442A90}" sibTransId="{714CBC69-4DAF-4D94-9BA3-FD45D33BAD36}"/>
    <dgm:cxn modelId="{BDE1490E-E610-4931-AB5E-096D4CE2F332}" srcId="{09D99494-3304-4BBA-926B-2D464CBD5212}" destId="{2C2CAB53-092C-454D-9A8D-D23B9D744921}" srcOrd="0" destOrd="0" parTransId="{111F7944-F7FB-44AF-8683-74497D51DDD5}" sibTransId="{CCC04A46-79BF-4A1A-BB11-6DB008359A01}"/>
    <dgm:cxn modelId="{AD371174-63FE-44A9-9C09-51334035E1C6}" type="presOf" srcId="{69C070DD-FDD2-4314-A962-2055D165060F}" destId="{95D83339-B5DE-43B2-85D0-D18C2FCC0E33}" srcOrd="0" destOrd="0" presId="urn:microsoft.com/office/officeart/2005/8/layout/chevron2"/>
    <dgm:cxn modelId="{AF7E1448-F15A-441C-A73C-BB8899B9874D}" type="presOf" srcId="{7BFF8713-EC35-4785-8A48-91C13216286C}" destId="{D0CE571D-8295-4130-906E-484D22297809}" srcOrd="0" destOrd="0" presId="urn:microsoft.com/office/officeart/2005/8/layout/chevron2"/>
    <dgm:cxn modelId="{4854F2F8-5BE7-4E5A-B5DE-6EB4D3F3C508}" type="presOf" srcId="{2C2CAB53-092C-454D-9A8D-D23B9D744921}" destId="{78E1C3C2-2832-486B-BA51-F9F062B81EDA}" srcOrd="0" destOrd="0" presId="urn:microsoft.com/office/officeart/2005/8/layout/chevron2"/>
    <dgm:cxn modelId="{AE93AB70-C4C6-431B-88C3-C07251B62CA6}" srcId="{7BFF8713-EC35-4785-8A48-91C13216286C}" destId="{69C070DD-FDD2-4314-A962-2055D165060F}" srcOrd="0" destOrd="0" parTransId="{8094DA16-82F4-4DEE-8DFB-E4E0EE515B5A}" sibTransId="{AF38985E-397D-4612-A8F2-60B707D97CEF}"/>
    <dgm:cxn modelId="{4D788FA3-9165-4671-9285-CFE48A96D477}" srcId="{5D092BD0-7BF0-4EC5-AFA6-3B70A80D489E}" destId="{09D99494-3304-4BBA-926B-2D464CBD5212}" srcOrd="0" destOrd="0" parTransId="{D4BA3D2C-ECFE-4C74-8899-59C0853A85F8}" sibTransId="{4DB7EF37-3BB7-4E83-9893-AE7E472D2CD2}"/>
    <dgm:cxn modelId="{A987F833-16AC-45D9-A772-38AA2ED93C14}" type="presParOf" srcId="{48317F80-21DB-4757-9668-C3C8F4A63033}" destId="{3C1F8741-8264-40AB-8360-6E86A5B3C014}" srcOrd="0" destOrd="0" presId="urn:microsoft.com/office/officeart/2005/8/layout/chevron2"/>
    <dgm:cxn modelId="{50118EDE-5453-4AEF-8A80-7DBB2CB68BCB}" type="presParOf" srcId="{3C1F8741-8264-40AB-8360-6E86A5B3C014}" destId="{4299304D-D997-47E3-8681-9A7F40E480BB}" srcOrd="0" destOrd="0" presId="urn:microsoft.com/office/officeart/2005/8/layout/chevron2"/>
    <dgm:cxn modelId="{559C8A34-8773-40DE-9E21-2F8E65DF8C72}" type="presParOf" srcId="{3C1F8741-8264-40AB-8360-6E86A5B3C014}" destId="{78E1C3C2-2832-486B-BA51-F9F062B81EDA}" srcOrd="1" destOrd="0" presId="urn:microsoft.com/office/officeart/2005/8/layout/chevron2"/>
    <dgm:cxn modelId="{0296DA9D-1424-47CB-B012-3423F9B00C58}" type="presParOf" srcId="{48317F80-21DB-4757-9668-C3C8F4A63033}" destId="{45B709D7-EC6F-4522-BC81-1BAC734AB57D}" srcOrd="1" destOrd="0" presId="urn:microsoft.com/office/officeart/2005/8/layout/chevron2"/>
    <dgm:cxn modelId="{16D7EBDA-0196-4E24-8325-A268A5C70D56}" type="presParOf" srcId="{48317F80-21DB-4757-9668-C3C8F4A63033}" destId="{D56ED5D4-6A9E-42BF-9615-DBCA9C5FB4D6}" srcOrd="2" destOrd="0" presId="urn:microsoft.com/office/officeart/2005/8/layout/chevron2"/>
    <dgm:cxn modelId="{C509D06F-9E36-434D-901E-C081DDC3B992}" type="presParOf" srcId="{D56ED5D4-6A9E-42BF-9615-DBCA9C5FB4D6}" destId="{92B3B4A0-3A61-4DB9-8D13-5C574578CF58}" srcOrd="0" destOrd="0" presId="urn:microsoft.com/office/officeart/2005/8/layout/chevron2"/>
    <dgm:cxn modelId="{D4BAFCE9-A659-4538-BC9E-19CBFEA30022}" type="presParOf" srcId="{D56ED5D4-6A9E-42BF-9615-DBCA9C5FB4D6}" destId="{22284C8F-E4D6-4664-AC7C-2309AC3522F4}" srcOrd="1" destOrd="0" presId="urn:microsoft.com/office/officeart/2005/8/layout/chevron2"/>
    <dgm:cxn modelId="{4A9870E2-4E05-4774-8AAB-E42B07DB7BA2}" type="presParOf" srcId="{48317F80-21DB-4757-9668-C3C8F4A63033}" destId="{445AC0E3-9960-4831-8ACC-26AF8386AE6B}" srcOrd="3" destOrd="0" presId="urn:microsoft.com/office/officeart/2005/8/layout/chevron2"/>
    <dgm:cxn modelId="{DEE30857-0413-4B67-9B43-7CC67762B5BF}" type="presParOf" srcId="{48317F80-21DB-4757-9668-C3C8F4A63033}" destId="{ABE78453-6188-48E1-96F4-7A7F55532777}" srcOrd="4" destOrd="0" presId="urn:microsoft.com/office/officeart/2005/8/layout/chevron2"/>
    <dgm:cxn modelId="{D3FC9950-04F5-43D3-84F1-EF1042BB8236}" type="presParOf" srcId="{ABE78453-6188-48E1-96F4-7A7F55532777}" destId="{D0CE571D-8295-4130-906E-484D22297809}" srcOrd="0" destOrd="0" presId="urn:microsoft.com/office/officeart/2005/8/layout/chevron2"/>
    <dgm:cxn modelId="{2EFFEB38-2747-4573-A4A9-74ABBCF7B989}" type="presParOf" srcId="{ABE78453-6188-48E1-96F4-7A7F55532777}" destId="{95D83339-B5DE-43B2-85D0-D18C2FCC0E3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123DD-CD19-4FB3-8D84-6A8004CEC943}">
      <dsp:nvSpPr>
        <dsp:cNvPr id="0" name=""/>
        <dsp:cNvSpPr/>
      </dsp:nvSpPr>
      <dsp:spPr>
        <a:xfrm rot="5400000">
          <a:off x="-285582" y="287959"/>
          <a:ext cx="1903883" cy="13327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Expert Systems</a:t>
          </a:r>
        </a:p>
      </dsp:txBody>
      <dsp:txXfrm rot="-5400000">
        <a:off x="1" y="668735"/>
        <a:ext cx="1332718" cy="571165"/>
      </dsp:txXfrm>
    </dsp:sp>
    <dsp:sp modelId="{8486D3DA-A413-49A0-8E6E-996449A1C81C}">
      <dsp:nvSpPr>
        <dsp:cNvPr id="0" name=""/>
        <dsp:cNvSpPr/>
      </dsp:nvSpPr>
      <dsp:spPr>
        <a:xfrm rot="5400000">
          <a:off x="4238597" y="-2903501"/>
          <a:ext cx="1237524" cy="70492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/>
            <a:t>Mobile agents move within the nodes of a network and are made dynamically during the runtime.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/>
            <a:t>Sent to destination systems for performing different tasks with the up to date code and algorithm. </a:t>
          </a:r>
          <a:endParaRPr lang="en-IN" sz="1800" kern="1200" dirty="0"/>
        </a:p>
      </dsp:txBody>
      <dsp:txXfrm rot="-5400000">
        <a:off x="1332719" y="62788"/>
        <a:ext cx="6988870" cy="1116702"/>
      </dsp:txXfrm>
    </dsp:sp>
    <dsp:sp modelId="{05DBC3D2-DC3C-42FE-B197-3BC59AAD3150}">
      <dsp:nvSpPr>
        <dsp:cNvPr id="0" name=""/>
        <dsp:cNvSpPr/>
      </dsp:nvSpPr>
      <dsp:spPr>
        <a:xfrm rot="5400000">
          <a:off x="-285582" y="2000640"/>
          <a:ext cx="1903883" cy="13327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Fuzzy Logic based Systems</a:t>
          </a:r>
        </a:p>
      </dsp:txBody>
      <dsp:txXfrm rot="-5400000">
        <a:off x="1" y="2381416"/>
        <a:ext cx="1332718" cy="571165"/>
      </dsp:txXfrm>
    </dsp:sp>
    <dsp:sp modelId="{D4C1A4EC-D90F-4C1E-B85D-8B4015F4A167}">
      <dsp:nvSpPr>
        <dsp:cNvPr id="0" name=""/>
        <dsp:cNvSpPr/>
      </dsp:nvSpPr>
      <dsp:spPr>
        <a:xfrm rot="5400000">
          <a:off x="4238597" y="-1190820"/>
          <a:ext cx="1237524" cy="70492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/>
            <a:t>Fuzzy theory is used for building the support knowledge and heuristics of the high-level expert human.</a:t>
          </a:r>
        </a:p>
      </dsp:txBody>
      <dsp:txXfrm rot="-5400000">
        <a:off x="1332719" y="1775469"/>
        <a:ext cx="6988870" cy="1116702"/>
      </dsp:txXfrm>
    </dsp:sp>
    <dsp:sp modelId="{4FD9CE04-ECCF-4985-BC71-13BA34622F2E}">
      <dsp:nvSpPr>
        <dsp:cNvPr id="0" name=""/>
        <dsp:cNvSpPr/>
      </dsp:nvSpPr>
      <dsp:spPr>
        <a:xfrm rot="5400000">
          <a:off x="-285582" y="3713322"/>
          <a:ext cx="1903883" cy="13327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Wireless Sensor based systems</a:t>
          </a:r>
        </a:p>
      </dsp:txBody>
      <dsp:txXfrm rot="-5400000">
        <a:off x="1" y="4094098"/>
        <a:ext cx="1332718" cy="571165"/>
      </dsp:txXfrm>
    </dsp:sp>
    <dsp:sp modelId="{FBD60AD3-E8CC-4B5B-BE8A-870291F7B1A8}">
      <dsp:nvSpPr>
        <dsp:cNvPr id="0" name=""/>
        <dsp:cNvSpPr/>
      </dsp:nvSpPr>
      <dsp:spPr>
        <a:xfrm rot="5400000">
          <a:off x="4238597" y="521861"/>
          <a:ext cx="1237524" cy="70492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/>
            <a:t>A number of low cost sensor nodes make up a Wireless Sensor Network (WSN).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/>
            <a:t>These systems are not architected for car parking management, though they are effective for checking traffic and road condition.</a:t>
          </a:r>
        </a:p>
      </dsp:txBody>
      <dsp:txXfrm rot="-5400000">
        <a:off x="1332719" y="3488151"/>
        <a:ext cx="6988870" cy="1116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9304D-D997-47E3-8681-9A7F40E480BB}">
      <dsp:nvSpPr>
        <dsp:cNvPr id="0" name=""/>
        <dsp:cNvSpPr/>
      </dsp:nvSpPr>
      <dsp:spPr>
        <a:xfrm rot="5400000">
          <a:off x="-327295" y="329812"/>
          <a:ext cx="2181969" cy="15273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GPS Based Systems</a:t>
          </a:r>
        </a:p>
      </dsp:txBody>
      <dsp:txXfrm rot="-5400000">
        <a:off x="1" y="766205"/>
        <a:ext cx="1527378" cy="654591"/>
      </dsp:txXfrm>
    </dsp:sp>
    <dsp:sp modelId="{78E1C3C2-2832-486B-BA51-F9F062B81EDA}">
      <dsp:nvSpPr>
        <dsp:cNvPr id="0" name=""/>
        <dsp:cNvSpPr/>
      </dsp:nvSpPr>
      <dsp:spPr>
        <a:xfrm rot="5400000">
          <a:off x="4093149" y="-2563253"/>
          <a:ext cx="1418279" cy="65498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/>
            <a:t>The information about the location and availability of a parking space near the destination is provided to the drivers by the current GPS-based vehicle navigation system.</a:t>
          </a:r>
        </a:p>
      </dsp:txBody>
      <dsp:txXfrm rot="-5400000">
        <a:off x="1527379" y="71752"/>
        <a:ext cx="6480586" cy="1279809"/>
      </dsp:txXfrm>
    </dsp:sp>
    <dsp:sp modelId="{92B3B4A0-3A61-4DB9-8D13-5C574578CF58}">
      <dsp:nvSpPr>
        <dsp:cNvPr id="0" name=""/>
        <dsp:cNvSpPr/>
      </dsp:nvSpPr>
      <dsp:spPr>
        <a:xfrm rot="5400000">
          <a:off x="-327295" y="2322410"/>
          <a:ext cx="2181969" cy="15273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Vehicular Communication Systems</a:t>
          </a:r>
        </a:p>
      </dsp:txBody>
      <dsp:txXfrm rot="-5400000">
        <a:off x="1" y="2758803"/>
        <a:ext cx="1527378" cy="654591"/>
      </dsp:txXfrm>
    </dsp:sp>
    <dsp:sp modelId="{22284C8F-E4D6-4664-AC7C-2309AC3522F4}">
      <dsp:nvSpPr>
        <dsp:cNvPr id="0" name=""/>
        <dsp:cNvSpPr/>
      </dsp:nvSpPr>
      <dsp:spPr>
        <a:xfrm rot="5400000">
          <a:off x="4093149" y="-570655"/>
          <a:ext cx="1418279" cy="65498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/>
            <a:t>This scheme provides the real-time parking navigation service, intelligent antitheft protection, and friendly parking information dissemination to the driver.</a:t>
          </a:r>
        </a:p>
      </dsp:txBody>
      <dsp:txXfrm rot="-5400000">
        <a:off x="1527379" y="2064350"/>
        <a:ext cx="6480586" cy="1279809"/>
      </dsp:txXfrm>
    </dsp:sp>
    <dsp:sp modelId="{D0CE571D-8295-4130-906E-484D22297809}">
      <dsp:nvSpPr>
        <dsp:cNvPr id="0" name=""/>
        <dsp:cNvSpPr/>
      </dsp:nvSpPr>
      <dsp:spPr>
        <a:xfrm rot="5400000">
          <a:off x="-327295" y="4315008"/>
          <a:ext cx="2181969" cy="15273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Vision based Systems</a:t>
          </a:r>
        </a:p>
      </dsp:txBody>
      <dsp:txXfrm rot="-5400000">
        <a:off x="1" y="4751401"/>
        <a:ext cx="1527378" cy="654591"/>
      </dsp:txXfrm>
    </dsp:sp>
    <dsp:sp modelId="{95D83339-B5DE-43B2-85D0-D18C2FCC0E33}">
      <dsp:nvSpPr>
        <dsp:cNvPr id="0" name=""/>
        <dsp:cNvSpPr/>
      </dsp:nvSpPr>
      <dsp:spPr>
        <a:xfrm rot="5400000">
          <a:off x="4093149" y="1421942"/>
          <a:ext cx="1418279" cy="65498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/>
            <a:t>. Every car has a unique Vehicle Identification Number (VID) associated with it. For overcoming the common discrepancies of the existing vision based target parking position labelled methods in dark indoor parking sites, it proposes a light stripe projection based free parking space recognition method. For recognition of the 3D information of parking site, light stripe projection method is also used. </a:t>
          </a:r>
        </a:p>
      </dsp:txBody>
      <dsp:txXfrm rot="-5400000">
        <a:off x="1527379" y="4056948"/>
        <a:ext cx="6480586" cy="1279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0788" y="685800"/>
            <a:ext cx="7543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bg1"/>
                </a:solidFill>
              </a:rPr>
              <a:t>SMART PARKING USING RASPBERRY PI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5000" y="48768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bg1"/>
                </a:solidFill>
              </a:rPr>
              <a:t>- GROUP MEMBERS:</a:t>
            </a:r>
          </a:p>
          <a:p>
            <a:r>
              <a:rPr lang="en-IN" sz="2000" dirty="0" smtClean="0">
                <a:solidFill>
                  <a:schemeClr val="bg1"/>
                </a:solidFill>
              </a:rPr>
              <a:t>   </a:t>
            </a:r>
            <a:r>
              <a:rPr lang="en-IN" sz="2000" dirty="0" err="1" smtClean="0">
                <a:solidFill>
                  <a:schemeClr val="bg1"/>
                </a:solidFill>
              </a:rPr>
              <a:t>Nandini</a:t>
            </a:r>
            <a:r>
              <a:rPr lang="en-IN" sz="2000" dirty="0" smtClean="0">
                <a:solidFill>
                  <a:schemeClr val="bg1"/>
                </a:solidFill>
              </a:rPr>
              <a:t> Sharma (501654)</a:t>
            </a:r>
          </a:p>
          <a:p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 smtClean="0">
                <a:solidFill>
                  <a:schemeClr val="bg1"/>
                </a:solidFill>
              </a:rPr>
              <a:t>  </a:t>
            </a:r>
            <a:r>
              <a:rPr lang="en-IN" sz="2000" dirty="0" err="1" smtClean="0">
                <a:solidFill>
                  <a:schemeClr val="bg1"/>
                </a:solidFill>
              </a:rPr>
              <a:t>Aadya</a:t>
            </a:r>
            <a:r>
              <a:rPr lang="en-IN" sz="2000" dirty="0" smtClean="0">
                <a:solidFill>
                  <a:schemeClr val="bg1"/>
                </a:solidFill>
              </a:rPr>
              <a:t> Singh (501658)</a:t>
            </a:r>
          </a:p>
          <a:p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 smtClean="0">
                <a:solidFill>
                  <a:schemeClr val="bg1"/>
                </a:solidFill>
              </a:rPr>
              <a:t>  </a:t>
            </a:r>
            <a:r>
              <a:rPr lang="en-IN" sz="2000" dirty="0" err="1" smtClean="0">
                <a:solidFill>
                  <a:schemeClr val="bg1"/>
                </a:solidFill>
              </a:rPr>
              <a:t>Sneha</a:t>
            </a:r>
            <a:r>
              <a:rPr lang="en-IN" sz="2000" dirty="0" smtClean="0">
                <a:solidFill>
                  <a:schemeClr val="bg1"/>
                </a:solidFill>
              </a:rPr>
              <a:t> Singh (501659)</a:t>
            </a:r>
          </a:p>
        </p:txBody>
      </p:sp>
    </p:spTree>
    <p:extLst>
      <p:ext uri="{BB962C8B-B14F-4D97-AF65-F5344CB8AC3E}">
        <p14:creationId xmlns:p14="http://schemas.microsoft.com/office/powerpoint/2010/main" val="36538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685800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bg1"/>
                </a:solidFill>
              </a:rPr>
              <a:t>INTERPRETATION</a:t>
            </a:r>
            <a:endParaRPr lang="en-IN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51482" r="54167" b="11481"/>
          <a:stretch/>
        </p:blipFill>
        <p:spPr>
          <a:xfrm>
            <a:off x="914400" y="1828800"/>
            <a:ext cx="694639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3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TIMELINE</a:t>
            </a:r>
            <a:endParaRPr lang="en-IN" b="1" dirty="0"/>
          </a:p>
        </p:txBody>
      </p:sp>
      <p:pic>
        <p:nvPicPr>
          <p:cNvPr id="1027" name="Picture 3" descr="C:\Users\Administrator\Desktop\Project-Timeline-Templ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0" t="11999" r="44870" b="41051"/>
          <a:stretch/>
        </p:blipFill>
        <p:spPr bwMode="auto">
          <a:xfrm>
            <a:off x="4256613" y="1290294"/>
            <a:ext cx="609600" cy="379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Project-Timeline-Templ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12112" r="14001" b="84653"/>
          <a:stretch/>
        </p:blipFill>
        <p:spPr bwMode="auto">
          <a:xfrm>
            <a:off x="4691277" y="1399463"/>
            <a:ext cx="1239592" cy="39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29723" y="1465756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13-20 AUGUST: The topic was decided and Raspberry Pi was chosen as microcontroller</a:t>
            </a:r>
            <a:endParaRPr lang="en-IN" dirty="0"/>
          </a:p>
        </p:txBody>
      </p:sp>
      <p:pic>
        <p:nvPicPr>
          <p:cNvPr id="1029" name="Picture 5" descr="C:\Users\Administrator\Desktop\Project-Timeline-Templ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2" t="12005" r="52737" b="79585"/>
          <a:stretch/>
        </p:blipFill>
        <p:spPr bwMode="auto">
          <a:xfrm>
            <a:off x="4812978" y="1807665"/>
            <a:ext cx="738684" cy="6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istrator\Desktop\Project-Timeline-Templ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24192" r="51764" b="72004"/>
          <a:stretch/>
        </p:blipFill>
        <p:spPr bwMode="auto">
          <a:xfrm>
            <a:off x="2953009" y="2421870"/>
            <a:ext cx="1447800" cy="44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Project-Timeline-Templ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1" t="24030" r="20891" b="67193"/>
          <a:stretch/>
        </p:blipFill>
        <p:spPr bwMode="auto">
          <a:xfrm>
            <a:off x="3301307" y="2866295"/>
            <a:ext cx="876300" cy="94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898" y="2472922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21-31 AUGUST: Research was done on existing systems and features of project. Requirements were finalised.</a:t>
            </a:r>
            <a:endParaRPr lang="en-IN" dirty="0"/>
          </a:p>
        </p:txBody>
      </p:sp>
      <p:pic>
        <p:nvPicPr>
          <p:cNvPr id="1032" name="Picture 8" descr="C:\Users\Administrator\Desktop\Project-Timeline-Templ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7" t="36678" r="15090" b="59584"/>
          <a:stretch/>
        </p:blipFill>
        <p:spPr bwMode="auto">
          <a:xfrm>
            <a:off x="4691277" y="3319514"/>
            <a:ext cx="1219201" cy="46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dministrator\Desktop\Project-Timeline-Templ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36655" r="55311" b="55078"/>
          <a:stretch/>
        </p:blipFill>
        <p:spPr bwMode="auto">
          <a:xfrm>
            <a:off x="4755835" y="3790601"/>
            <a:ext cx="852971" cy="86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016580" y="3488585"/>
            <a:ext cx="266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1-7 SEPTEMBER: Design and layout of the project was finalized.</a:t>
            </a:r>
            <a:endParaRPr lang="en-IN" dirty="0"/>
          </a:p>
        </p:txBody>
      </p:sp>
      <p:pic>
        <p:nvPicPr>
          <p:cNvPr id="1034" name="Picture 10" descr="C:\Users\Administrator\Desktop\Project-Timeline-Templ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48736" r="53638" b="47733"/>
          <a:stretch/>
        </p:blipFill>
        <p:spPr bwMode="auto">
          <a:xfrm>
            <a:off x="2772606" y="4409759"/>
            <a:ext cx="1446980" cy="41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dministrator\Desktop\Project-Timeline-Templ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1" t="49746" r="20817" b="42643"/>
          <a:stretch/>
        </p:blipFill>
        <p:spPr bwMode="auto">
          <a:xfrm>
            <a:off x="3276600" y="4885157"/>
            <a:ext cx="828955" cy="85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7198" y="4491341"/>
            <a:ext cx="2667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8-22 </a:t>
            </a:r>
            <a:r>
              <a:rPr lang="en-IN" dirty="0"/>
              <a:t>SEPTEMBER</a:t>
            </a:r>
            <a:r>
              <a:rPr lang="en-IN" dirty="0" smtClean="0"/>
              <a:t>: The project was developed employing </a:t>
            </a:r>
            <a:r>
              <a:rPr lang="en-IN" dirty="0" smtClean="0"/>
              <a:t>sensor </a:t>
            </a:r>
            <a:r>
              <a:rPr lang="en-IN" dirty="0" smtClean="0"/>
              <a:t>and coding the Raspberry Pi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711668" y="5486845"/>
            <a:ext cx="15409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05 </a:t>
            </a:r>
            <a:r>
              <a:rPr lang="en-IN" sz="16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38" name="Picture 14" descr="C:\Users\Administrator\Desktop\Project-Timeline-Templ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86439" r="55642" b="5731"/>
          <a:stretch/>
        </p:blipFill>
        <p:spPr bwMode="auto">
          <a:xfrm>
            <a:off x="4839421" y="5920935"/>
            <a:ext cx="685800" cy="73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934089" y="5311983"/>
            <a:ext cx="2526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23-28 SEPTEMBER: The final project was run for test cases and submitted.</a:t>
            </a:r>
            <a:endParaRPr lang="en-IN" dirty="0"/>
          </a:p>
        </p:txBody>
      </p:sp>
      <p:pic>
        <p:nvPicPr>
          <p:cNvPr id="1039" name="Picture 15" descr="C:\Users\Administrator\Desktop\Project-Timeline-Templa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7" t="80167" r="47213" b="7308"/>
          <a:stretch/>
        </p:blipFill>
        <p:spPr bwMode="auto">
          <a:xfrm>
            <a:off x="4330493" y="4733400"/>
            <a:ext cx="381175" cy="11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2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38400"/>
            <a:ext cx="8229600" cy="1143000"/>
          </a:xfrm>
        </p:spPr>
        <p:txBody>
          <a:bodyPr>
            <a:noAutofit/>
          </a:bodyPr>
          <a:lstStyle/>
          <a:p>
            <a:r>
              <a:rPr lang="en-IN" sz="8800" b="1" dirty="0" smtClean="0">
                <a:solidFill>
                  <a:schemeClr val="bg1"/>
                </a:solidFill>
              </a:rPr>
              <a:t>THANK YOU</a:t>
            </a:r>
            <a:endParaRPr lang="en-IN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8000" b="-1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bg1"/>
                </a:solidFill>
              </a:rPr>
              <a:t>INTRODUCTION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730" y="1295400"/>
            <a:ext cx="8491470" cy="4800600"/>
          </a:xfrm>
        </p:spPr>
        <p:txBody>
          <a:bodyPr>
            <a:normAutofit/>
          </a:bodyPr>
          <a:lstStyle/>
          <a:p>
            <a:pPr algn="just"/>
            <a:r>
              <a:rPr lang="en-IN" sz="2600" dirty="0" smtClean="0">
                <a:solidFill>
                  <a:schemeClr val="bg1"/>
                </a:solidFill>
              </a:rPr>
              <a:t>Car </a:t>
            </a:r>
            <a:r>
              <a:rPr lang="en-IN" sz="2600" dirty="0">
                <a:solidFill>
                  <a:schemeClr val="bg1"/>
                </a:solidFill>
              </a:rPr>
              <a:t>parking is a major issue in modern congested cities of today.</a:t>
            </a:r>
          </a:p>
          <a:p>
            <a:pPr algn="just"/>
            <a:r>
              <a:rPr lang="en-IN" sz="2600" dirty="0" smtClean="0">
                <a:solidFill>
                  <a:schemeClr val="bg1"/>
                </a:solidFill>
              </a:rPr>
              <a:t>There </a:t>
            </a:r>
            <a:r>
              <a:rPr lang="en-IN" sz="2600" dirty="0">
                <a:solidFill>
                  <a:schemeClr val="bg1"/>
                </a:solidFill>
              </a:rPr>
              <a:t>simply are too many vehicles on the road and not enough parking space. This has led to the need for efficient parking management systems.</a:t>
            </a:r>
          </a:p>
          <a:p>
            <a:pPr algn="just"/>
            <a:r>
              <a:rPr lang="en-IN" sz="2600" dirty="0" smtClean="0">
                <a:solidFill>
                  <a:schemeClr val="bg1"/>
                </a:solidFill>
              </a:rPr>
              <a:t>Thus </a:t>
            </a:r>
            <a:r>
              <a:rPr lang="en-IN" sz="2600" dirty="0">
                <a:solidFill>
                  <a:schemeClr val="bg1"/>
                </a:solidFill>
              </a:rPr>
              <a:t>we demonstrate the use of IOT based parking management system that allows for efficient parking space utilization using IOT technology.</a:t>
            </a:r>
          </a:p>
          <a:p>
            <a:pPr algn="just"/>
            <a:r>
              <a:rPr lang="en-IN" sz="2600" dirty="0" smtClean="0">
                <a:solidFill>
                  <a:schemeClr val="bg1"/>
                </a:solidFill>
              </a:rPr>
              <a:t>Our </a:t>
            </a:r>
            <a:r>
              <a:rPr lang="en-IN" sz="2600" dirty="0">
                <a:solidFill>
                  <a:schemeClr val="bg1"/>
                </a:solidFill>
              </a:rPr>
              <a:t>IOT project will use the raspberry kit along with </a:t>
            </a:r>
            <a:r>
              <a:rPr lang="en-IN" sz="2600" dirty="0" smtClean="0">
                <a:solidFill>
                  <a:schemeClr val="bg1"/>
                </a:solidFill>
              </a:rPr>
              <a:t>an ultrasonic sensor.</a:t>
            </a:r>
            <a:endParaRPr lang="en-IN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594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INTEGRATION WITH IOT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 smtClean="0">
                <a:solidFill>
                  <a:schemeClr val="bg1"/>
                </a:solidFill>
              </a:rPr>
              <a:t>The </a:t>
            </a:r>
            <a:r>
              <a:rPr lang="en-IN" sz="2400" dirty="0">
                <a:solidFill>
                  <a:schemeClr val="bg1"/>
                </a:solidFill>
              </a:rPr>
              <a:t>manual intervention is overcome after the IOT implementation. The gap is bridged by using sensors.</a:t>
            </a:r>
          </a:p>
          <a:p>
            <a:pPr algn="just"/>
            <a:r>
              <a:rPr lang="en-IN" sz="2400" dirty="0" smtClean="0">
                <a:solidFill>
                  <a:schemeClr val="bg1"/>
                </a:solidFill>
              </a:rPr>
              <a:t>The </a:t>
            </a:r>
            <a:r>
              <a:rPr lang="en-IN" sz="2400" dirty="0">
                <a:solidFill>
                  <a:schemeClr val="bg1"/>
                </a:solidFill>
              </a:rPr>
              <a:t>system detects if parking slots are occupied using </a:t>
            </a:r>
            <a:r>
              <a:rPr lang="en-IN" sz="2400" dirty="0" smtClean="0">
                <a:solidFill>
                  <a:schemeClr val="bg1"/>
                </a:solidFill>
              </a:rPr>
              <a:t>ultrasonic </a:t>
            </a:r>
            <a:r>
              <a:rPr lang="en-IN" sz="2400" dirty="0">
                <a:solidFill>
                  <a:schemeClr val="bg1"/>
                </a:solidFill>
              </a:rPr>
              <a:t>sensors. When a car slot is occupied, the sensor senses and the led glows. </a:t>
            </a:r>
          </a:p>
          <a:p>
            <a:pPr algn="just"/>
            <a:r>
              <a:rPr lang="en-IN" sz="2400" dirty="0" smtClean="0">
                <a:solidFill>
                  <a:schemeClr val="bg1"/>
                </a:solidFill>
              </a:rPr>
              <a:t>At </a:t>
            </a:r>
            <a:r>
              <a:rPr lang="en-IN" sz="2400" dirty="0">
                <a:solidFill>
                  <a:schemeClr val="bg1"/>
                </a:solidFill>
              </a:rPr>
              <a:t>the time of checkout when a particular car leaves the allotted slot, there wont be any obstruction in the </a:t>
            </a:r>
            <a:r>
              <a:rPr lang="en-IN" sz="2400" dirty="0" smtClean="0">
                <a:solidFill>
                  <a:schemeClr val="bg1"/>
                </a:solidFill>
              </a:rPr>
              <a:t>ultrasonic </a:t>
            </a:r>
            <a:r>
              <a:rPr lang="en-IN" sz="2400" dirty="0">
                <a:solidFill>
                  <a:schemeClr val="bg1"/>
                </a:solidFill>
              </a:rPr>
              <a:t>sensor beams and hence this would result to the fact that the car has left.</a:t>
            </a:r>
          </a:p>
          <a:p>
            <a:pPr algn="just"/>
            <a:r>
              <a:rPr lang="en-IN" sz="2400" dirty="0" smtClean="0">
                <a:solidFill>
                  <a:schemeClr val="bg1"/>
                </a:solidFill>
              </a:rPr>
              <a:t>Hence</a:t>
            </a:r>
            <a:r>
              <a:rPr lang="en-IN" sz="2400" dirty="0">
                <a:solidFill>
                  <a:schemeClr val="bg1"/>
                </a:solidFill>
              </a:rPr>
              <a:t>, the bill will get generated automatically</a:t>
            </a:r>
            <a:r>
              <a:rPr lang="en-IN" sz="2400" dirty="0" smtClean="0">
                <a:solidFill>
                  <a:schemeClr val="bg1"/>
                </a:solidFill>
              </a:rPr>
              <a:t>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7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bg1"/>
                </a:solidFill>
              </a:rPr>
              <a:t>REQUIREMENTS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1"/>
            <a:ext cx="7772400" cy="4114800"/>
          </a:xfrm>
        </p:spPr>
        <p:txBody>
          <a:bodyPr>
            <a:norm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Raspberry Pi kit</a:t>
            </a:r>
          </a:p>
          <a:p>
            <a:r>
              <a:rPr lang="en-IN" sz="2800" dirty="0" smtClean="0">
                <a:solidFill>
                  <a:schemeClr val="bg1"/>
                </a:solidFill>
              </a:rPr>
              <a:t>LED </a:t>
            </a:r>
          </a:p>
          <a:p>
            <a:r>
              <a:rPr lang="en-IN" sz="2800" dirty="0" smtClean="0">
                <a:solidFill>
                  <a:schemeClr val="bg1"/>
                </a:solidFill>
              </a:rPr>
              <a:t>Ultrasonic sensors</a:t>
            </a:r>
          </a:p>
          <a:p>
            <a:r>
              <a:rPr lang="en-IN" sz="2800" dirty="0" smtClean="0">
                <a:solidFill>
                  <a:schemeClr val="bg1"/>
                </a:solidFill>
              </a:rPr>
              <a:t>Resistors</a:t>
            </a:r>
          </a:p>
          <a:p>
            <a:r>
              <a:rPr lang="en-IN" sz="2800" dirty="0" smtClean="0">
                <a:solidFill>
                  <a:schemeClr val="bg1"/>
                </a:solidFill>
              </a:rPr>
              <a:t>Jumper Wires</a:t>
            </a:r>
          </a:p>
          <a:p>
            <a:r>
              <a:rPr lang="en-IN" sz="2800" dirty="0" smtClean="0">
                <a:solidFill>
                  <a:schemeClr val="bg1"/>
                </a:solidFill>
              </a:rPr>
              <a:t>Breadboard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Raspberry Pi 3 - Model B - ARMv8 with 1G 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2" t="4206" r="11224" b="4660"/>
          <a:stretch/>
        </p:blipFill>
        <p:spPr bwMode="auto">
          <a:xfrm>
            <a:off x="4876800" y="1295399"/>
            <a:ext cx="3746679" cy="293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t="18867" r="5439" b="21722"/>
          <a:stretch/>
        </p:blipFill>
        <p:spPr bwMode="auto">
          <a:xfrm>
            <a:off x="424462" y="5000223"/>
            <a:ext cx="2141158" cy="142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Image result for ultrasonic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1910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jumper wi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051" y="4160520"/>
            <a:ext cx="2477098" cy="247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9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bg1"/>
                </a:solidFill>
              </a:rPr>
              <a:t>LITERATURE SURVEY</a:t>
            </a:r>
            <a:endParaRPr lang="en-IN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lc="http://schemas.openxmlformats.org/drawingml/2006/lockedCanvas" xmlns:a16="http://schemas.microsoft.com/office/drawing/2014/main" xmlns="" id="{77185A6D-726C-47AB-8E1D-F429C3F7B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493937"/>
              </p:ext>
            </p:extLst>
          </p:nvPr>
        </p:nvGraphicFramePr>
        <p:xfrm>
          <a:off x="457200" y="1295400"/>
          <a:ext cx="8382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594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CD476469-E9E1-4BD9-8663-B06DC10B6E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9999296"/>
              </p:ext>
            </p:extLst>
          </p:nvPr>
        </p:nvGraphicFramePr>
        <p:xfrm>
          <a:off x="685800" y="457200"/>
          <a:ext cx="80772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515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604540"/>
            <a:ext cx="1704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A. Initial State</a:t>
            </a: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: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572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 smtClean="0">
                <a:solidFill>
                  <a:schemeClr val="bg1"/>
                </a:solidFill>
              </a:rPr>
              <a:t>IMPLEMENTATION</a:t>
            </a:r>
            <a:endParaRPr lang="en-IN" sz="48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t="2352" r="6622" b="9411"/>
          <a:stretch/>
        </p:blipFill>
        <p:spPr bwMode="auto">
          <a:xfrm>
            <a:off x="148748" y="2259082"/>
            <a:ext cx="4191000" cy="2555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393" y="5048984"/>
            <a:ext cx="4371710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Initial state of Parking Zone before car enters</a:t>
            </a:r>
            <a:endParaRPr lang="en-IN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4776" y="1663114"/>
            <a:ext cx="3877985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3022600" algn="l"/>
              </a:tabLst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B. Before car enters the parking slot	</a:t>
            </a:r>
            <a:endParaRPr lang="en-IN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1" t="8038" r="13355" b="9608"/>
          <a:stretch/>
        </p:blipFill>
        <p:spPr bwMode="auto">
          <a:xfrm>
            <a:off x="4700894" y="2250559"/>
            <a:ext cx="4256416" cy="24738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48200" y="4921161"/>
            <a:ext cx="426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Before car enters the parking slot, LED is off to show availability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9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457200"/>
            <a:ext cx="3702937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C. When Car occupies parking slot:</a:t>
            </a:r>
            <a:endParaRPr lang="en-IN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2745" r="11810" b="15490"/>
          <a:stretch/>
        </p:blipFill>
        <p:spPr bwMode="auto">
          <a:xfrm>
            <a:off x="152400" y="1066800"/>
            <a:ext cx="4419600" cy="266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3256" y="3962401"/>
            <a:ext cx="4504944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When car enters slot, it gets occupied and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LED glows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to denote unavailability of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that slot</a:t>
            </a:r>
            <a:endParaRPr lang="en-IN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11624" y="2804155"/>
            <a:ext cx="3318216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D. When Car exits parking slot:</a:t>
            </a:r>
            <a:endParaRPr lang="en-IN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r="7852" b="8235"/>
          <a:stretch/>
        </p:blipFill>
        <p:spPr bwMode="auto">
          <a:xfrm>
            <a:off x="4648200" y="3429000"/>
            <a:ext cx="4343400" cy="228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07992" y="5810450"/>
            <a:ext cx="4495800" cy="740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When car exits slot, LED stops glowing and thus spot becomes available again</a:t>
            </a:r>
            <a:endParaRPr lang="en-IN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274911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88886"/>
            <a:ext cx="1704313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A. Initial State:</a:t>
            </a:r>
            <a:endParaRPr lang="en-IN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1400" y="381000"/>
            <a:ext cx="213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bg1"/>
                </a:solidFill>
              </a:rPr>
              <a:t>OUTPUT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58477" r="45594" b="29596"/>
          <a:stretch/>
        </p:blipFill>
        <p:spPr bwMode="auto">
          <a:xfrm>
            <a:off x="381000" y="1552283"/>
            <a:ext cx="4267200" cy="18767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0" y="3649137"/>
            <a:ext cx="3747821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B. Before car enters the parking slot</a:t>
            </a:r>
            <a:endParaRPr lang="en-IN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3" t="37816" r="52711" b="52272"/>
          <a:stretch/>
        </p:blipFill>
        <p:spPr bwMode="auto">
          <a:xfrm>
            <a:off x="381000" y="4280444"/>
            <a:ext cx="3657600" cy="1282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96879" y="992881"/>
            <a:ext cx="3702937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C. When Car occupies parking slot:</a:t>
            </a:r>
            <a:endParaRPr lang="en-IN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2" t="46325" r="52343" b="39298"/>
          <a:stretch/>
        </p:blipFill>
        <p:spPr bwMode="auto">
          <a:xfrm>
            <a:off x="4949279" y="1623142"/>
            <a:ext cx="3813720" cy="18820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63351" y="3581743"/>
            <a:ext cx="3318216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/>
              </a:rPr>
              <a:t>D. When Car exits parking slot:</a:t>
            </a:r>
            <a:endParaRPr lang="en-IN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1" t="35125" r="52094" b="39561"/>
          <a:stretch/>
        </p:blipFill>
        <p:spPr bwMode="auto">
          <a:xfrm>
            <a:off x="4918799" y="4014102"/>
            <a:ext cx="3797298" cy="2615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664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564</Words>
  <Application>Microsoft Office PowerPoint</Application>
  <PresentationFormat>On-screen Show (4:3)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Rounded MT Bold</vt:lpstr>
      <vt:lpstr>Calibri</vt:lpstr>
      <vt:lpstr>Mangal</vt:lpstr>
      <vt:lpstr>Times New Roman</vt:lpstr>
      <vt:lpstr>Office Theme</vt:lpstr>
      <vt:lpstr>PowerPoint Presentation</vt:lpstr>
      <vt:lpstr>INTRODUCTION</vt:lpstr>
      <vt:lpstr>INTEGRATION WITH IOT</vt:lpstr>
      <vt:lpstr>REQUIREMENTS</vt:lpstr>
      <vt:lpstr>LITERATURE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HP</cp:lastModifiedBy>
  <cp:revision>21</cp:revision>
  <dcterms:created xsi:type="dcterms:W3CDTF">2006-08-16T00:00:00Z</dcterms:created>
  <dcterms:modified xsi:type="dcterms:W3CDTF">2018-10-28T16:40:16Z</dcterms:modified>
</cp:coreProperties>
</file>